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17"/>
  </p:notesMasterIdLst>
  <p:sldIdLst>
    <p:sldId id="256" r:id="rId2"/>
    <p:sldId id="271" r:id="rId3"/>
    <p:sldId id="309" r:id="rId4"/>
    <p:sldId id="352" r:id="rId5"/>
    <p:sldId id="402" r:id="rId6"/>
    <p:sldId id="404" r:id="rId7"/>
    <p:sldId id="411" r:id="rId8"/>
    <p:sldId id="412" r:id="rId9"/>
    <p:sldId id="405" r:id="rId10"/>
    <p:sldId id="406" r:id="rId11"/>
    <p:sldId id="407" r:id="rId12"/>
    <p:sldId id="408" r:id="rId13"/>
    <p:sldId id="409" r:id="rId14"/>
    <p:sldId id="410" r:id="rId15"/>
    <p:sldId id="413" r:id="rId16"/>
    <p:sldId id="403" r:id="rId17"/>
    <p:sldId id="414" r:id="rId18"/>
    <p:sldId id="415" r:id="rId19"/>
    <p:sldId id="416" r:id="rId20"/>
    <p:sldId id="435" r:id="rId21"/>
    <p:sldId id="430" r:id="rId22"/>
    <p:sldId id="431" r:id="rId23"/>
    <p:sldId id="432" r:id="rId24"/>
    <p:sldId id="433" r:id="rId25"/>
    <p:sldId id="434" r:id="rId26"/>
    <p:sldId id="429" r:id="rId27"/>
    <p:sldId id="417" r:id="rId28"/>
    <p:sldId id="418" r:id="rId29"/>
    <p:sldId id="419" r:id="rId30"/>
    <p:sldId id="436" r:id="rId31"/>
    <p:sldId id="422" r:id="rId32"/>
    <p:sldId id="437" r:id="rId33"/>
    <p:sldId id="425" r:id="rId34"/>
    <p:sldId id="438" r:id="rId35"/>
    <p:sldId id="424" r:id="rId36"/>
    <p:sldId id="401" r:id="rId37"/>
    <p:sldId id="351" r:id="rId38"/>
    <p:sldId id="337" r:id="rId39"/>
    <p:sldId id="341" r:id="rId40"/>
    <p:sldId id="348" r:id="rId41"/>
    <p:sldId id="350" r:id="rId42"/>
    <p:sldId id="335" r:id="rId43"/>
    <p:sldId id="347" r:id="rId44"/>
    <p:sldId id="345" r:id="rId45"/>
    <p:sldId id="342" r:id="rId46"/>
    <p:sldId id="334" r:id="rId47"/>
    <p:sldId id="310" r:id="rId48"/>
    <p:sldId id="349" r:id="rId49"/>
    <p:sldId id="339" r:id="rId50"/>
    <p:sldId id="340" r:id="rId51"/>
    <p:sldId id="344" r:id="rId52"/>
    <p:sldId id="343" r:id="rId53"/>
    <p:sldId id="336" r:id="rId54"/>
    <p:sldId id="353" r:id="rId55"/>
    <p:sldId id="371" r:id="rId56"/>
    <p:sldId id="356" r:id="rId57"/>
    <p:sldId id="354" r:id="rId58"/>
    <p:sldId id="377" r:id="rId59"/>
    <p:sldId id="357" r:id="rId60"/>
    <p:sldId id="358" r:id="rId61"/>
    <p:sldId id="359" r:id="rId62"/>
    <p:sldId id="396" r:id="rId63"/>
    <p:sldId id="360" r:id="rId64"/>
    <p:sldId id="361" r:id="rId65"/>
    <p:sldId id="362" r:id="rId66"/>
    <p:sldId id="370" r:id="rId67"/>
    <p:sldId id="355" r:id="rId68"/>
    <p:sldId id="366" r:id="rId69"/>
    <p:sldId id="369" r:id="rId70"/>
    <p:sldId id="376" r:id="rId71"/>
    <p:sldId id="373" r:id="rId72"/>
    <p:sldId id="374" r:id="rId73"/>
    <p:sldId id="363" r:id="rId74"/>
    <p:sldId id="364" r:id="rId75"/>
    <p:sldId id="365" r:id="rId76"/>
    <p:sldId id="372" r:id="rId77"/>
    <p:sldId id="333" r:id="rId78"/>
    <p:sldId id="311" r:id="rId79"/>
    <p:sldId id="312" r:id="rId80"/>
    <p:sldId id="319" r:id="rId81"/>
    <p:sldId id="318" r:id="rId82"/>
    <p:sldId id="313" r:id="rId83"/>
    <p:sldId id="314" r:id="rId84"/>
    <p:sldId id="315" r:id="rId85"/>
    <p:sldId id="316" r:id="rId86"/>
    <p:sldId id="317" r:id="rId87"/>
    <p:sldId id="320" r:id="rId88"/>
    <p:sldId id="321" r:id="rId89"/>
    <p:sldId id="397" r:id="rId90"/>
    <p:sldId id="398" r:id="rId91"/>
    <p:sldId id="322" r:id="rId92"/>
    <p:sldId id="323" r:id="rId93"/>
    <p:sldId id="324" r:id="rId94"/>
    <p:sldId id="325" r:id="rId95"/>
    <p:sldId id="326" r:id="rId96"/>
    <p:sldId id="327" r:id="rId97"/>
    <p:sldId id="328" r:id="rId98"/>
    <p:sldId id="329" r:id="rId99"/>
    <p:sldId id="330" r:id="rId100"/>
    <p:sldId id="331" r:id="rId101"/>
    <p:sldId id="332" r:id="rId102"/>
    <p:sldId id="381" r:id="rId103"/>
    <p:sldId id="382" r:id="rId104"/>
    <p:sldId id="383" r:id="rId105"/>
    <p:sldId id="384" r:id="rId106"/>
    <p:sldId id="385" r:id="rId107"/>
    <p:sldId id="387" r:id="rId108"/>
    <p:sldId id="392" r:id="rId109"/>
    <p:sldId id="389" r:id="rId110"/>
    <p:sldId id="393" r:id="rId111"/>
    <p:sldId id="390" r:id="rId112"/>
    <p:sldId id="400" r:id="rId113"/>
    <p:sldId id="391" r:id="rId114"/>
    <p:sldId id="394" r:id="rId115"/>
    <p:sldId id="304" r:id="rId1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96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presProps" Target="presProp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viewProps" Target="viewProps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tableStyles" Target="tableStyles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eg"/><Relationship Id="rId2" Type="http://schemas.openxmlformats.org/officeDocument/2006/relationships/image" Target="../media/image137.gif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eg"/><Relationship Id="rId2" Type="http://schemas.openxmlformats.org/officeDocument/2006/relationships/image" Target="../media/image139.jp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jpg"/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jpeg"/><Relationship Id="rId2" Type="http://schemas.openxmlformats.org/officeDocument/2006/relationships/image" Target="../media/image14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5.jpeg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jp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jpeg"/><Relationship Id="rId2" Type="http://schemas.openxmlformats.org/officeDocument/2006/relationships/image" Target="../media/image147.jpe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jpe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jp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jpe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gif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jpe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gi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g"/><Relationship Id="rId2" Type="http://schemas.openxmlformats.org/officeDocument/2006/relationships/image" Target="../media/image8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5.jpe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g"/><Relationship Id="rId2" Type="http://schemas.openxmlformats.org/officeDocument/2006/relationships/image" Target="../media/image87.gif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gif"/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gif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2.jpe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8.jpe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jp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jp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jp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715000"/>
            <a:ext cx="8382000" cy="662036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TV STUDIO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0800" y="152400"/>
            <a:ext cx="7239000" cy="482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87040" y="161924"/>
            <a:ext cx="9924967" cy="661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" y="152400"/>
            <a:ext cx="2182813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3677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3317" y="1600200"/>
            <a:ext cx="8425365" cy="51816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Kamera kran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618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Kran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1" y="1600201"/>
            <a:ext cx="7735159" cy="5143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593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Audio oprema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1676" y="1685925"/>
            <a:ext cx="3667125" cy="489842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9400" y="1666430"/>
            <a:ext cx="3271964" cy="4917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66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1752600"/>
            <a:ext cx="4226631" cy="474902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6800" y="2333625"/>
            <a:ext cx="7029779" cy="30480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Audio oprema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319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919885"/>
            <a:ext cx="5531648" cy="432851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1200" y="1900517"/>
            <a:ext cx="6231040" cy="4347881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Audio oprema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1400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0800" y="1552573"/>
            <a:ext cx="2400300" cy="24003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7800" y="1600200"/>
            <a:ext cx="5172074" cy="517207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5539" y="4048125"/>
            <a:ext cx="2724149" cy="2724149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Audio oprema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295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9000" y="1600200"/>
            <a:ext cx="5181600" cy="51816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Audio oprema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235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6400" y="1600200"/>
            <a:ext cx="3886200" cy="51816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4926" y="2971800"/>
            <a:ext cx="4482074" cy="285172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Audio oprema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902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Chroma key – blue box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9910" y="1538926"/>
            <a:ext cx="8475980" cy="5242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748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859" y="1905000"/>
            <a:ext cx="11766282" cy="41910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Chroma key – green box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340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1200" y="1066800"/>
            <a:ext cx="10159999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152400"/>
            <a:ext cx="1536700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0501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4745" y="1600200"/>
            <a:ext cx="6604000" cy="51816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Chroma key – green box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968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5600" y="1600200"/>
            <a:ext cx="6438900" cy="515112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Chroma key – green box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716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1641" y="1485900"/>
            <a:ext cx="9048718" cy="52578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Chroma key – green box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135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3100" y="1603652"/>
            <a:ext cx="8305800" cy="5178148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Chroma key – green box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227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159" y="1582738"/>
            <a:ext cx="10787681" cy="5199062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155448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Chroma key – green box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223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11658600" cy="5334000"/>
          </a:xfrm>
        </p:spPr>
        <p:txBody>
          <a:bodyPr>
            <a:normAutofit fontScale="77500" lnSpcReduction="20000"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3100" dirty="0">
                <a:latin typeface="Corbel" pitchFamily="34" charset="0"/>
              </a:rPr>
              <a:t>Ekipu studija čini</a:t>
            </a:r>
            <a:r>
              <a:rPr lang="vi-VN" sz="3100" dirty="0">
                <a:latin typeface="Corbel" pitchFamily="34" charset="0"/>
              </a:rPr>
              <a:t>: </a:t>
            </a:r>
            <a:endParaRPr lang="hr-HR" sz="3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400" dirty="0"/>
          </a:p>
          <a:p>
            <a:pPr marL="148907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hr-HR" sz="3100" b="1" dirty="0">
                <a:solidFill>
                  <a:srgbClr val="C00000"/>
                </a:solidFill>
              </a:rPr>
              <a:t>scenski radnik/dekorater</a:t>
            </a:r>
          </a:p>
          <a:p>
            <a:pPr marL="148907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hr-HR" sz="3100" b="1" dirty="0">
                <a:solidFill>
                  <a:srgbClr val="C00000"/>
                </a:solidFill>
              </a:rPr>
              <a:t>rasvetljivač</a:t>
            </a:r>
          </a:p>
          <a:p>
            <a:pPr marL="148907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hr-HR" sz="3100" b="1" dirty="0">
                <a:solidFill>
                  <a:srgbClr val="C00000"/>
                </a:solidFill>
              </a:rPr>
              <a:t>mikroman</a:t>
            </a:r>
          </a:p>
          <a:p>
            <a:pPr marL="148907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hr-HR" sz="3100" b="1" dirty="0">
                <a:solidFill>
                  <a:srgbClr val="C00000"/>
                </a:solidFill>
              </a:rPr>
              <a:t>kamerman</a:t>
            </a:r>
          </a:p>
          <a:p>
            <a:pPr marL="148907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hr-HR" sz="3100" b="1" dirty="0">
                <a:solidFill>
                  <a:srgbClr val="C00000"/>
                </a:solidFill>
              </a:rPr>
              <a:t>asistent režije</a:t>
            </a:r>
          </a:p>
          <a:p>
            <a:pPr marL="148907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hr-HR" sz="3100" b="1" dirty="0">
                <a:solidFill>
                  <a:srgbClr val="C00000"/>
                </a:solidFill>
              </a:rPr>
              <a:t>šminker</a:t>
            </a:r>
          </a:p>
          <a:p>
            <a:pPr marL="148907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hr-HR" sz="3100" b="1" dirty="0">
                <a:solidFill>
                  <a:srgbClr val="C00000"/>
                </a:solidFill>
              </a:rPr>
              <a:t>garderober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91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5288" y="990600"/>
            <a:ext cx="10277187" cy="579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507" y="152400"/>
            <a:ext cx="1534793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0549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5200" y="76200"/>
            <a:ext cx="4610100" cy="6708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76200"/>
            <a:ext cx="1223963" cy="122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8927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0400" y="190397"/>
            <a:ext cx="8782355" cy="6592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"/>
            <a:ext cx="1225550" cy="122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8752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952500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E75FE9F-1CF6-74D4-941F-C16A96B3F11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5400" y="1066800"/>
            <a:ext cx="10786369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771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304800"/>
            <a:ext cx="950913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323191F-89D8-DA7B-EC10-93640E0CE5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0" y="257175"/>
            <a:ext cx="9829801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662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5332" y="238125"/>
            <a:ext cx="10697618" cy="64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1157288" cy="985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8846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53538" y="190500"/>
            <a:ext cx="9719890" cy="659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1152525" cy="98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3189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67000" y="95250"/>
            <a:ext cx="9446112" cy="6693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332541"/>
            <a:ext cx="2286000" cy="611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3099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2039600" cy="5334000"/>
          </a:xfrm>
        </p:spPr>
        <p:txBody>
          <a:bodyPr>
            <a:normAutofit lnSpcReduction="10000"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2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8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koristi se za snimanje ili ostvarenje direktnog prenosa</a:t>
            </a: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opremljen je kompletnom rasvetom, kamerama, audio i video opremom</a:t>
            </a: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rad u studiju planira se preko planskog odeljenja u skladu sa programskom šemom i postojećim tehničkim kapacitetima </a:t>
            </a: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>
                <a:solidFill>
                  <a:prstClr val="black"/>
                </a:solidFill>
              </a:rPr>
              <a:t>veličina studija zavisi od vrste i obima programa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3807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47888" y="1543050"/>
            <a:ext cx="9625062" cy="522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3CF8BB8-07D3-291B-1E69-8E344C0936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856" y="381000"/>
            <a:ext cx="2286198" cy="609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898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04499" y="533400"/>
            <a:ext cx="9435101" cy="6174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357EDEC-54B4-AE5A-6A12-EC6601CC3B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440312"/>
            <a:ext cx="2286198" cy="609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449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67000" y="628650"/>
            <a:ext cx="9431676" cy="617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34E2255-BB75-B4A8-2F7A-E85E2F05CA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381000"/>
            <a:ext cx="2286198" cy="609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116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9600" y="104775"/>
            <a:ext cx="7658099" cy="6564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8F814F5-B87B-F1C1-DF37-55D9CBA8F2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457200"/>
            <a:ext cx="2286198" cy="609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5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01" y="152401"/>
            <a:ext cx="8267700" cy="663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9B713E1-7AF7-DEE5-3170-F3351470C8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457200"/>
            <a:ext cx="2286198" cy="609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204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90800" y="152401"/>
            <a:ext cx="9541414" cy="6638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03B767D-F8F0-2076-134E-2A2439410C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86" y="457120"/>
            <a:ext cx="2286198" cy="609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792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601" y="1905000"/>
            <a:ext cx="11988798" cy="4495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0037" y="76200"/>
            <a:ext cx="1300163" cy="1300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3501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102425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VISION TEAM – Beograd, studio 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556" y="1714500"/>
            <a:ext cx="11750888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5539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78625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VISION TEAM – Beograd, studio B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67201" y="1579221"/>
            <a:ext cx="3919346" cy="5202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1508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78625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VISION TEAM – Beograd, studio C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50" y="2057400"/>
            <a:ext cx="12066244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3265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887200" cy="5334000"/>
          </a:xfrm>
        </p:spPr>
        <p:txBody>
          <a:bodyPr>
            <a:normAutofit fontScale="25000" lnSpcReduction="20000"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sz="9600" dirty="0"/>
              <a:t>Potrebni radni procesi u studiju: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800" dirty="0"/>
          </a:p>
          <a:p>
            <a:pPr marL="2025650" lvl="3" indent="-231775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nameštanje dekora</a:t>
            </a:r>
          </a:p>
          <a:p>
            <a:pPr marL="2025650" lvl="3" indent="-231775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nameštanje svetla</a:t>
            </a:r>
          </a:p>
          <a:p>
            <a:pPr marL="2025650" lvl="3" indent="-231775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pozicioniranje, postavka i podešavanje kamera</a:t>
            </a:r>
          </a:p>
          <a:p>
            <a:pPr marL="2025650" lvl="3" indent="-231775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postavka i kontrola mikrofona</a:t>
            </a:r>
          </a:p>
          <a:p>
            <a:pPr marL="2025650" lvl="3" indent="-231775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ulazak kostimiranih i našminkanih izvođača</a:t>
            </a:r>
          </a:p>
          <a:p>
            <a:pPr marL="2025650" lvl="3" indent="-231775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realizacija (snimanje/“živo“)</a:t>
            </a:r>
            <a:endParaRPr lang="sr-Latn-RS" sz="9600" b="1" dirty="0">
              <a:solidFill>
                <a:srgbClr val="C00000"/>
              </a:solidFill>
              <a:latin typeface="Corbel" pitchFamily="34" charset="0"/>
            </a:endParaRPr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900" dirty="0">
              <a:latin typeface="Corbel" pitchFamily="34" charset="0"/>
            </a:endParaRPr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9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sz="9600" dirty="0"/>
              <a:t>U studiju se nalaze: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2058988" lvl="3" indent="-265113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9600" dirty="0">
                <a:latin typeface="Corbel" pitchFamily="34" charset="0"/>
              </a:rPr>
              <a:t>studijske kamere na pokretnim stativima (3-</a:t>
            </a:r>
            <a:r>
              <a:rPr lang="sr-Latn-RS" sz="9600" dirty="0">
                <a:latin typeface="Corbel" pitchFamily="34" charset="0"/>
              </a:rPr>
              <a:t>8</a:t>
            </a:r>
            <a:r>
              <a:rPr lang="vi-VN" sz="9600" dirty="0">
                <a:latin typeface="Corbel" pitchFamily="34" charset="0"/>
              </a:rPr>
              <a:t> kamernih lanaca)</a:t>
            </a:r>
          </a:p>
          <a:p>
            <a:pPr marL="2058988" lvl="3" indent="-265113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9600" dirty="0">
                <a:latin typeface="Corbel" pitchFamily="34" charset="0"/>
              </a:rPr>
              <a:t>rasveta postavljena na grid („roštilj“) plafona studija</a:t>
            </a:r>
          </a:p>
          <a:p>
            <a:pPr marL="2058988" lvl="3" indent="-265113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9600" dirty="0">
                <a:latin typeface="Corbel" pitchFamily="34" charset="0"/>
              </a:rPr>
              <a:t>audio-video monitoring</a:t>
            </a:r>
          </a:p>
          <a:p>
            <a:pPr marL="2058988" lvl="3" indent="-265113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9600" dirty="0">
                <a:latin typeface="Corbel" pitchFamily="34" charset="0"/>
              </a:rPr>
              <a:t>mikrofoni</a:t>
            </a:r>
            <a:endParaRPr lang="vi-VN" sz="6400" dirty="0">
              <a:latin typeface="Corbel" pitchFamily="34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4146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E54DAF-00D4-49B8-DC92-124281DCA2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BAD80F-BB05-E5B0-618A-8E9BDAE428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4578" name="Picture 2">
            <a:extLst>
              <a:ext uri="{FF2B5EF4-FFF2-40B4-BE49-F238E27FC236}">
                <a16:creationId xmlns:a16="http://schemas.microsoft.com/office/drawing/2014/main" id="{3EC16122-606E-AD36-7C99-57686AF3D3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" y="59182"/>
            <a:ext cx="2362200" cy="1236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2A892EF-2877-71F9-DB03-9C0C70BA36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8383" y="1564481"/>
            <a:ext cx="9275233" cy="5217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253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90133" y="1593850"/>
            <a:ext cx="9211733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3500"/>
            <a:ext cx="2365375" cy="123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0975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0F0BA0-C175-6E21-037A-7493C6BE19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D7280-A0D6-49BC-193E-764E016A63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6626" name="Picture 2">
            <a:extLst>
              <a:ext uri="{FF2B5EF4-FFF2-40B4-BE49-F238E27FC236}">
                <a16:creationId xmlns:a16="http://schemas.microsoft.com/office/drawing/2014/main" id="{6AFB717F-456C-AE32-D84E-49035654E0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76200"/>
            <a:ext cx="2365375" cy="123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AB79245-C003-BCF5-FA31-09D0C5DD12C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9325" y="1612900"/>
            <a:ext cx="7753350" cy="516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17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76200"/>
            <a:ext cx="2365375" cy="123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7A82A4D-A079-25DE-0CE2-0AFF1B380F2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3600" y="1549400"/>
            <a:ext cx="7848600" cy="523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280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022949-2FF1-88D1-D3E7-E3F9C756E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8F587D-9534-F9DB-0017-1AC6016018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7650" name="Picture 2">
            <a:extLst>
              <a:ext uri="{FF2B5EF4-FFF2-40B4-BE49-F238E27FC236}">
                <a16:creationId xmlns:a16="http://schemas.microsoft.com/office/drawing/2014/main" id="{71E4F401-2C62-5C40-5C41-EEFC24073E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76200"/>
            <a:ext cx="2365375" cy="123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77B120F-B6D6-57DA-479F-A9E8CFE170E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6156" y="1513332"/>
            <a:ext cx="7883487" cy="5258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585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90134" y="1571625"/>
            <a:ext cx="9211732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76200"/>
            <a:ext cx="2365375" cy="123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9366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000" y="253253"/>
            <a:ext cx="9144000" cy="6528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913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7400" y="221092"/>
            <a:ext cx="9677400" cy="6560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557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0" y="195791"/>
            <a:ext cx="9677400" cy="6586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639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4800" y="852487"/>
            <a:ext cx="10541000" cy="5929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681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2800" y="161924"/>
            <a:ext cx="8722360" cy="6652647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900" y="114300"/>
            <a:ext cx="1384300" cy="1103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4129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0" y="76200"/>
            <a:ext cx="8915400" cy="668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372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672" y="1638300"/>
            <a:ext cx="11202656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73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7400" y="127000"/>
            <a:ext cx="9982200" cy="665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374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 </a:t>
            </a:r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(virtuelni)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1407" y="1591055"/>
            <a:ext cx="9269185" cy="5190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32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2100" y="354139"/>
            <a:ext cx="10515600" cy="6427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988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6061" y="838200"/>
            <a:ext cx="10440214" cy="58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3311" y="219275"/>
            <a:ext cx="8716289" cy="65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666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7866" y="842962"/>
            <a:ext cx="10557934" cy="5938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89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6400" y="838200"/>
            <a:ext cx="10369550" cy="5832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281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Rasveta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0435" y="1571649"/>
            <a:ext cx="9231130" cy="519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026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04975" y="762000"/>
            <a:ext cx="10424160" cy="579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075" y="228600"/>
            <a:ext cx="1381125" cy="110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2881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347" y="1524000"/>
            <a:ext cx="10545306" cy="52578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Rasveta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912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9427" y="1524000"/>
            <a:ext cx="10196945" cy="52578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Rasveta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6932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0562" y="1485265"/>
            <a:ext cx="8090875" cy="5259069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Rasveta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022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2200" y="1600200"/>
            <a:ext cx="7667348" cy="5114061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Rasveta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301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001" y="1600200"/>
            <a:ext cx="6807201" cy="51054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Rasveta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852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3200" y="1600201"/>
            <a:ext cx="6826732" cy="5095875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Rasveta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488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0760" y="1600200"/>
            <a:ext cx="10190480" cy="51816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Rasveta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087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6618" y="1579301"/>
            <a:ext cx="4177983" cy="508856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4912" y="1579301"/>
            <a:ext cx="2274889" cy="5088569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Rasveta u studiju </a:t>
            </a:r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(na pantografu)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482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3831" y="1600200"/>
            <a:ext cx="8808256" cy="5066134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Rasveta u studiju </a:t>
            </a:r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(na motorizovanoj motki)</a:t>
            </a:r>
            <a:endParaRPr lang="en-US" sz="3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6088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000" y="2141969"/>
            <a:ext cx="3959112" cy="395911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9020" y="2155832"/>
            <a:ext cx="5942380" cy="3959111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Rasveta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95600" y="6261115"/>
            <a:ext cx="12009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dirty="0"/>
              <a:t>klasična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7431328" y="6290846"/>
            <a:ext cx="17876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dirty="0"/>
              <a:t>fluo (hladna)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695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7547" y="1033007"/>
            <a:ext cx="9816353" cy="556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371061"/>
            <a:ext cx="2057400" cy="661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8455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1200" y="1752600"/>
            <a:ext cx="3048000" cy="2667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2800" y="1524001"/>
            <a:ext cx="2857500" cy="22193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3000" y="4038600"/>
            <a:ext cx="2400300" cy="2400300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Rasveta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77464" y="4572000"/>
            <a:ext cx="17876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dirty="0"/>
              <a:t>fluo (hladna)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8229601" y="3962400"/>
            <a:ext cx="14350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dirty="0"/>
              <a:t>ciklorama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61892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2600" y="1674920"/>
            <a:ext cx="3293616" cy="274468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8048" y="2057400"/>
            <a:ext cx="4006392" cy="38862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0320" y="4527550"/>
            <a:ext cx="2118881" cy="202565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Rasveta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03508" y="6172200"/>
            <a:ext cx="14699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dirty="0"/>
              <a:t>Top (spot)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1077767" y="4527550"/>
            <a:ext cx="18325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dirty="0"/>
              <a:t>LED (hladna)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98216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894" y="1752600"/>
            <a:ext cx="11956211" cy="48006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Rasveta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336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800" y="1714500"/>
            <a:ext cx="4171950" cy="417195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6100" y="1651942"/>
            <a:ext cx="3314700" cy="4154424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Rasveta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56744" y="6049531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dirty="0"/>
              <a:t>vario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3581400" y="6049531"/>
            <a:ext cx="8691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dirty="0"/>
              <a:t>bruta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74752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Dimeri i rasvetni pult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523999"/>
            <a:ext cx="4087092" cy="52451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9200" y="1600200"/>
            <a:ext cx="6673463" cy="516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055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Svetlosni pult i priključci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2066185"/>
            <a:ext cx="7400691" cy="372501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61373" y="2057400"/>
            <a:ext cx="3725014" cy="3725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673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Postavka </a:t>
            </a:r>
            <a:b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svetla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9312" y="1019175"/>
            <a:ext cx="10016488" cy="576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895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3207" y="209550"/>
            <a:ext cx="9332594" cy="657225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Postavka </a:t>
            </a:r>
            <a:b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svetla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1011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8200" y="76200"/>
            <a:ext cx="6248400" cy="6587849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Postavka </a:t>
            </a:r>
            <a:b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svetla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6999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Ciklorama šine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16" y="2133600"/>
            <a:ext cx="11905937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996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0" y="180974"/>
            <a:ext cx="8801100" cy="660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381000"/>
            <a:ext cx="2060575" cy="65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7095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9800" y="1600200"/>
            <a:ext cx="7772400" cy="51816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Ciklorama </a:t>
            </a:r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(zavesa)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445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4812" y="1568683"/>
            <a:ext cx="9262376" cy="5213117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Ciklorama </a:t>
            </a:r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(bela, osvetljena)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658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5466" y="1528762"/>
            <a:ext cx="9304867" cy="5233988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155448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Ciklorama </a:t>
            </a:r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(bela, osvetljena)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130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06" y="1572423"/>
            <a:ext cx="3497094" cy="295690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6714" y="4648200"/>
            <a:ext cx="2127886" cy="212788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578137"/>
            <a:ext cx="6332501" cy="5197949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Ciklorama </a:t>
            </a:r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(mustre za projekcije)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6818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938" y="2133600"/>
            <a:ext cx="11960022" cy="38862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Ciklorama </a:t>
            </a:r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(mustre za projekcije)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958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0288" y="1466850"/>
            <a:ext cx="7911423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282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 </a:t>
            </a:r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(LED rasveta na ciklorami)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334" y="2133600"/>
            <a:ext cx="11761332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83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95400" y="2590799"/>
            <a:ext cx="9753600" cy="41909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887200" cy="5334000"/>
          </a:xfrm>
        </p:spPr>
        <p:txBody>
          <a:bodyPr>
            <a:normAutofit fontScale="92500" lnSpcReduction="10000"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600" b="1" dirty="0"/>
              <a:t>Kamerni lanac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         	     </a:t>
            </a:r>
            <a:r>
              <a:rPr lang="hr-HR" sz="2600" dirty="0"/>
              <a:t>KAMERA</a:t>
            </a:r>
            <a:r>
              <a:rPr lang="hr-HR" sz="2000" dirty="0"/>
              <a:t>		                         </a:t>
            </a:r>
            <a:r>
              <a:rPr lang="hr-HR" sz="2600" dirty="0"/>
              <a:t>KABL</a:t>
            </a:r>
            <a:r>
              <a:rPr lang="hr-HR" sz="2000" dirty="0"/>
              <a:t>	              </a:t>
            </a:r>
            <a:r>
              <a:rPr lang="hr-HR" sz="2600" dirty="0"/>
              <a:t>KONTROLA KAMERE</a:t>
            </a: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155448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Kamerni lanac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4" name="Straight Connector 3"/>
          <p:cNvCxnSpPr>
            <a:cxnSpLocks/>
          </p:cNvCxnSpPr>
          <p:nvPr/>
        </p:nvCxnSpPr>
        <p:spPr>
          <a:xfrm>
            <a:off x="3881656" y="2362200"/>
            <a:ext cx="16002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>
            <a:cxnSpLocks/>
          </p:cNvCxnSpPr>
          <p:nvPr/>
        </p:nvCxnSpPr>
        <p:spPr>
          <a:xfrm>
            <a:off x="7010400" y="2362200"/>
            <a:ext cx="9906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3400" y="2949079"/>
            <a:ext cx="2330704" cy="33439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2187" y="3443456"/>
            <a:ext cx="2586413" cy="164237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800" y="2850161"/>
            <a:ext cx="3457251" cy="3457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585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 lnSpcReduction="10000"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2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Studijska kamera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5873" y="1600200"/>
            <a:ext cx="514921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724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 lnSpcReduction="10000"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2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5097" y="2251591"/>
            <a:ext cx="5004561" cy="392060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0401" y="1600200"/>
            <a:ext cx="3251199" cy="2438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00" y="4163134"/>
            <a:ext cx="3276599" cy="2548466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52400" y="155448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Studijska kamera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215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6601" y="152401"/>
            <a:ext cx="8763000" cy="657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381000"/>
            <a:ext cx="2060575" cy="65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4703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 lnSpcReduction="10000"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2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981200"/>
            <a:ext cx="5252440" cy="411479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2600" y="2390775"/>
            <a:ext cx="6449173" cy="3629025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Studijska kamera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89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 lnSpcReduction="10000"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2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3934" y="1528763"/>
            <a:ext cx="9287931" cy="5224462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Studijska kamera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9134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 lnSpcReduction="10000"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2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4373" y="1485900"/>
            <a:ext cx="9343254" cy="52578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Studijska kamera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472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2045" y="1576832"/>
            <a:ext cx="7850155" cy="5128768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Studijska kamera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918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9800" y="1571625"/>
            <a:ext cx="7772400" cy="51816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Studijska kamera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032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3800" y="1585912"/>
            <a:ext cx="4724400" cy="5167314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Studijska kamera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(sa „idiotom“)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5064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9400" y="1581150"/>
            <a:ext cx="6934200" cy="520065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Studijska kamera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794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155448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Kontrola kamere  (CCU)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768" y="1828799"/>
            <a:ext cx="3251632" cy="466518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7600" y="1828799"/>
            <a:ext cx="8286292" cy="4665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062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Robotizovana kamera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3473" y="1590675"/>
            <a:ext cx="9545053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267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Robotizovana kamera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9021" y="1600201"/>
            <a:ext cx="4853957" cy="518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464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9000" y="228599"/>
            <a:ext cx="8639175" cy="6479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114300"/>
            <a:ext cx="2184076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6979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Robotizovana kamera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1621" y="1600201"/>
            <a:ext cx="7908757" cy="518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06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6376" y="1528646"/>
            <a:ext cx="8119248" cy="5253154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Robotizovana kamera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862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4091" y="1600200"/>
            <a:ext cx="6908800" cy="51816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Robotizovana kamera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367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 kamera u sistemu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6814" y="1524001"/>
            <a:ext cx="7918372" cy="525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748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Kamera kran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4200" y="1524000"/>
            <a:ext cx="6134100" cy="5191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735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987" y="1600200"/>
            <a:ext cx="10504026" cy="50292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Kamera kran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(tehno kran)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488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6496" y="1523999"/>
            <a:ext cx="8942808" cy="5181601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Kamera kran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781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2674" y="1509574"/>
            <a:ext cx="5210452" cy="5210452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Kamera kran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152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3638" y="1600200"/>
            <a:ext cx="6863763" cy="5155252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Kamera kran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190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4812" y="1600201"/>
            <a:ext cx="8245988" cy="5129585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Kamera kran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509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2447</TotalTime>
  <Words>541</Words>
  <Application>Microsoft Office PowerPoint</Application>
  <PresentationFormat>Widescreen</PresentationFormat>
  <Paragraphs>2252</Paragraphs>
  <Slides>115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115</vt:i4>
      </vt:variant>
    </vt:vector>
  </HeadingPairs>
  <TitlesOfParts>
    <vt:vector size="122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TV STUDIO</vt:lpstr>
      <vt:lpstr>Studio</vt:lpstr>
      <vt:lpstr>Studio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VISION TEAM – Beograd, studio A</vt:lpstr>
      <vt:lpstr>VISION TEAM – Beograd, studio B</vt:lpstr>
      <vt:lpstr>VISION TEAM – Beograd, studio 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Studio</vt:lpstr>
      <vt:lpstr>Studio</vt:lpstr>
      <vt:lpstr>Studio</vt:lpstr>
      <vt:lpstr>Studio</vt:lpstr>
      <vt:lpstr>Studio</vt:lpstr>
      <vt:lpstr>Studio</vt:lpstr>
      <vt:lpstr>Studio</vt:lpstr>
      <vt:lpstr>Studio (virtuelni)</vt:lpstr>
      <vt:lpstr>Studio</vt:lpstr>
      <vt:lpstr>Studio</vt:lpstr>
      <vt:lpstr>Studio</vt:lpstr>
      <vt:lpstr>Studio</vt:lpstr>
      <vt:lpstr>Studio</vt:lpstr>
      <vt:lpstr>Rasveta u studiju</vt:lpstr>
      <vt:lpstr>Rasveta u studiju</vt:lpstr>
      <vt:lpstr>Rasveta u studiju</vt:lpstr>
      <vt:lpstr>Rasveta u studiju</vt:lpstr>
      <vt:lpstr>Rasveta u studiju</vt:lpstr>
      <vt:lpstr>Rasveta u studiju</vt:lpstr>
      <vt:lpstr>Rasveta u studiju</vt:lpstr>
      <vt:lpstr>Rasveta u studiju</vt:lpstr>
      <vt:lpstr>Rasveta u studiju (na pantografu)</vt:lpstr>
      <vt:lpstr>Rasveta u studiju (na motorizovanoj motki)</vt:lpstr>
      <vt:lpstr>Rasveta u studiju</vt:lpstr>
      <vt:lpstr>Rasveta u studiju</vt:lpstr>
      <vt:lpstr>Rasveta u studiju</vt:lpstr>
      <vt:lpstr>Rasveta u studiju</vt:lpstr>
      <vt:lpstr>Rasveta u studiju</vt:lpstr>
      <vt:lpstr>Dimeri i rasvetni pult</vt:lpstr>
      <vt:lpstr>Svetlosni pult i priključci</vt:lpstr>
      <vt:lpstr>Postavka  svetla</vt:lpstr>
      <vt:lpstr>Postavka  svetla</vt:lpstr>
      <vt:lpstr>Postavka  svetla</vt:lpstr>
      <vt:lpstr>Ciklorama šine</vt:lpstr>
      <vt:lpstr>Ciklorama (zavesa)</vt:lpstr>
      <vt:lpstr>Ciklorama (bela, osvetljena)</vt:lpstr>
      <vt:lpstr>Ciklorama (bela, osvetljena)</vt:lpstr>
      <vt:lpstr>Ciklorama (mustre za projekcije)</vt:lpstr>
      <vt:lpstr>Ciklorama (mustre za projekcije)</vt:lpstr>
      <vt:lpstr>Studio</vt:lpstr>
      <vt:lpstr>Studio (LED rasveta na ciklorami)</vt:lpstr>
      <vt:lpstr>Kamerni lanac</vt:lpstr>
      <vt:lpstr>Studijska kamera</vt:lpstr>
      <vt:lpstr>Studijska kamera</vt:lpstr>
      <vt:lpstr>Studijska kamera</vt:lpstr>
      <vt:lpstr>Studijska kamera</vt:lpstr>
      <vt:lpstr>Studijska kamera</vt:lpstr>
      <vt:lpstr>Studijska kamera</vt:lpstr>
      <vt:lpstr>Studijska kamera</vt:lpstr>
      <vt:lpstr>Studijska kamera (sa „idiotom“)</vt:lpstr>
      <vt:lpstr>Studijska kamera</vt:lpstr>
      <vt:lpstr>Kontrola kamere  (CCU)</vt:lpstr>
      <vt:lpstr>Robotizovana kamera</vt:lpstr>
      <vt:lpstr>Robotizovana kamera</vt:lpstr>
      <vt:lpstr>Robotizovana kamera</vt:lpstr>
      <vt:lpstr>Robotizovana kamera</vt:lpstr>
      <vt:lpstr>Robotizovana kamera</vt:lpstr>
      <vt:lpstr>ENG kamera u sistemu</vt:lpstr>
      <vt:lpstr>Kamera kran</vt:lpstr>
      <vt:lpstr>Kamera kran (tehno kran)</vt:lpstr>
      <vt:lpstr>Kamera kran</vt:lpstr>
      <vt:lpstr>Kamera kran</vt:lpstr>
      <vt:lpstr>Kamera kran</vt:lpstr>
      <vt:lpstr>Kamera kran</vt:lpstr>
      <vt:lpstr>Kamera kran</vt:lpstr>
      <vt:lpstr>Kran u studiju</vt:lpstr>
      <vt:lpstr>Audio oprema u studiju</vt:lpstr>
      <vt:lpstr>Audio oprema u studiju</vt:lpstr>
      <vt:lpstr>Audio oprema u studiju</vt:lpstr>
      <vt:lpstr>Audio oprema u studiju</vt:lpstr>
      <vt:lpstr>Audio oprema u studiju</vt:lpstr>
      <vt:lpstr>Audio oprema u studiju</vt:lpstr>
      <vt:lpstr>Chroma key – blue box</vt:lpstr>
      <vt:lpstr>Chroma key – green box</vt:lpstr>
      <vt:lpstr>Chroma key – green box</vt:lpstr>
      <vt:lpstr>Chroma key – green box</vt:lpstr>
      <vt:lpstr>Chroma key – green box</vt:lpstr>
      <vt:lpstr>Chroma key – green box</vt:lpstr>
      <vt:lpstr>Chroma key – green box</vt:lpstr>
      <vt:lpstr>Studio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822</cp:revision>
  <dcterms:created xsi:type="dcterms:W3CDTF">2006-08-16T00:00:00Z</dcterms:created>
  <dcterms:modified xsi:type="dcterms:W3CDTF">2025-08-06T15:06:03Z</dcterms:modified>
</cp:coreProperties>
</file>